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31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79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8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64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58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00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174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26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10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30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64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AF3C-5823-4EE6-8D39-46D2F07BF61F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3B62-E13F-49C5-9C93-E79F6E210B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62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131840" y="2564904"/>
            <a:ext cx="3888432" cy="50405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635896" y="3068960"/>
            <a:ext cx="2664296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763688" y="4293096"/>
            <a:ext cx="3744416" cy="57606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848872" cy="5760640"/>
          </a:xfrm>
        </p:spPr>
        <p:txBody>
          <a:bodyPr>
            <a:normAutofit/>
          </a:bodyPr>
          <a:lstStyle/>
          <a:p>
            <a:r>
              <a:rPr lang="it-IT" dirty="0" smtClean="0"/>
              <a:t>Art. 15 “Preleggi” - </a:t>
            </a:r>
            <a:r>
              <a:rPr lang="it-IT" i="1" dirty="0" smtClean="0"/>
              <a:t>Abrogazione delle leggi</a:t>
            </a:r>
          </a:p>
          <a:p>
            <a:pPr algn="l"/>
            <a:endParaRPr lang="it-IT" dirty="0" smtClean="0"/>
          </a:p>
          <a:p>
            <a:pPr algn="l"/>
            <a:r>
              <a:rPr lang="it-IT" dirty="0" smtClean="0"/>
              <a:t>Le leggi </a:t>
            </a:r>
            <a:r>
              <a:rPr lang="it-IT" i="1" dirty="0" smtClean="0"/>
              <a:t>non</a:t>
            </a:r>
            <a:r>
              <a:rPr lang="it-IT" dirty="0" smtClean="0"/>
              <a:t> sono abrogate che da leggi </a:t>
            </a:r>
          </a:p>
          <a:p>
            <a:pPr algn="l"/>
            <a:r>
              <a:rPr lang="it-IT" dirty="0" smtClean="0"/>
              <a:t>posteriori per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dichiarazione espressa </a:t>
            </a:r>
            <a:r>
              <a:rPr lang="it-IT" dirty="0" smtClean="0"/>
              <a:t>del </a:t>
            </a:r>
          </a:p>
          <a:p>
            <a:pPr algn="l"/>
            <a:r>
              <a:rPr lang="it-IT" dirty="0" smtClean="0"/>
              <a:t>legislatore, o per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incompatibilità</a:t>
            </a:r>
            <a:r>
              <a:rPr lang="it-IT" dirty="0" smtClean="0"/>
              <a:t> tra le nuove </a:t>
            </a:r>
          </a:p>
          <a:p>
            <a:pPr algn="l"/>
            <a:r>
              <a:rPr lang="it-IT" dirty="0" smtClean="0"/>
              <a:t>disposizioni e le precedenti o perché la nuova </a:t>
            </a:r>
          </a:p>
          <a:p>
            <a:pPr algn="l"/>
            <a:r>
              <a:rPr lang="it-IT" dirty="0" smtClean="0"/>
              <a:t>legge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 l'intera materia </a:t>
            </a:r>
            <a:r>
              <a:rPr lang="it-IT" dirty="0" smtClean="0"/>
              <a:t>già regolata </a:t>
            </a:r>
          </a:p>
          <a:p>
            <a:pPr algn="l"/>
            <a:r>
              <a:rPr lang="it-IT" dirty="0" smtClean="0"/>
              <a:t>dalla legge anteriore.</a:t>
            </a:r>
            <a:endParaRPr lang="it-IT" dirty="0"/>
          </a:p>
        </p:txBody>
      </p:sp>
      <p:sp>
        <p:nvSpPr>
          <p:cNvPr id="8" name="Fumetto 1 7"/>
          <p:cNvSpPr/>
          <p:nvPr/>
        </p:nvSpPr>
        <p:spPr>
          <a:xfrm>
            <a:off x="7668344" y="1484784"/>
            <a:ext cx="1584176" cy="864096"/>
          </a:xfrm>
          <a:prstGeom prst="wedgeRectCallout">
            <a:avLst>
              <a:gd name="adj1" fmla="val -104067"/>
              <a:gd name="adj2" fmla="val 7862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espressa</a:t>
            </a:r>
            <a:endParaRPr lang="it-IT" b="1" dirty="0">
              <a:solidFill>
                <a:srgbClr val="A95221"/>
              </a:solidFill>
            </a:endParaRPr>
          </a:p>
        </p:txBody>
      </p:sp>
      <p:sp>
        <p:nvSpPr>
          <p:cNvPr id="9" name="Fumetto 1 8"/>
          <p:cNvSpPr/>
          <p:nvPr/>
        </p:nvSpPr>
        <p:spPr>
          <a:xfrm>
            <a:off x="8351912" y="3212976"/>
            <a:ext cx="1584176" cy="864096"/>
          </a:xfrm>
          <a:prstGeom prst="wedgeRectCallout">
            <a:avLst>
              <a:gd name="adj1" fmla="val -184052"/>
              <a:gd name="adj2" fmla="val -3022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tacita</a:t>
            </a:r>
            <a:endParaRPr lang="it-IT" b="1" dirty="0">
              <a:solidFill>
                <a:srgbClr val="A95221"/>
              </a:solidFill>
            </a:endParaRPr>
          </a:p>
        </p:txBody>
      </p:sp>
      <p:sp>
        <p:nvSpPr>
          <p:cNvPr id="10" name="Fumetto 1 9"/>
          <p:cNvSpPr/>
          <p:nvPr/>
        </p:nvSpPr>
        <p:spPr>
          <a:xfrm>
            <a:off x="7559824" y="4869160"/>
            <a:ext cx="1584176" cy="864096"/>
          </a:xfrm>
          <a:prstGeom prst="wedgeRectCallout">
            <a:avLst>
              <a:gd name="adj1" fmla="val -190649"/>
              <a:gd name="adj2" fmla="val -7859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A95221"/>
                </a:solidFill>
              </a:rPr>
              <a:t>Abrogazione implicita</a:t>
            </a:r>
            <a:endParaRPr lang="it-IT" b="1" dirty="0">
              <a:solidFill>
                <a:srgbClr val="A952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Referendum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57200" y="1484784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Art. 75 </a:t>
            </a:r>
            <a:r>
              <a:rPr lang="it-IT" sz="3200" dirty="0" err="1" smtClean="0"/>
              <a:t>Cost</a:t>
            </a:r>
            <a:r>
              <a:rPr lang="it-IT" sz="3200" dirty="0" smtClean="0"/>
              <a:t>. - È </a:t>
            </a:r>
            <a:r>
              <a:rPr lang="it-IT" sz="3200" dirty="0"/>
              <a:t>indetto referendum popolare per deliberare l'abrogazione, totale o parziale, di una legge o di un atto avente valore di legge, quando lo richiedono cinquecentomila elettori o cinque Consigli regionali</a:t>
            </a:r>
            <a:r>
              <a:rPr lang="it-IT" sz="3200" dirty="0" smtClean="0"/>
              <a:t>.</a:t>
            </a:r>
          </a:p>
          <a:p>
            <a:r>
              <a:rPr lang="it-IT" sz="3200" dirty="0" smtClean="0"/>
              <a:t>…</a:t>
            </a:r>
            <a:endParaRPr lang="it-IT" sz="3200" dirty="0"/>
          </a:p>
          <a:p>
            <a:pPr fontAlgn="base"/>
            <a:r>
              <a:rPr lang="it-IT" sz="3200" dirty="0" smtClean="0"/>
              <a:t>La </a:t>
            </a:r>
            <a:r>
              <a:rPr lang="it-IT" sz="3200" dirty="0"/>
              <a:t>legge determina le modalità di attuazione </a:t>
            </a:r>
            <a:r>
              <a:rPr lang="it-IT" sz="3200"/>
              <a:t>del </a:t>
            </a:r>
            <a:r>
              <a:rPr lang="it-IT" sz="3200" smtClean="0"/>
              <a:t>referendum (L. </a:t>
            </a:r>
            <a:r>
              <a:rPr lang="it-IT" sz="3200" dirty="0" smtClean="0"/>
              <a:t>352/1970).</a:t>
            </a: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451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compie l’abrogazione?</a:t>
            </a:r>
            <a:endParaRPr lang="it-IT" dirty="0"/>
          </a:p>
        </p:txBody>
      </p:sp>
      <p:sp>
        <p:nvSpPr>
          <p:cNvPr id="4" name="Rettangolo arrotondato 3"/>
          <p:cNvSpPr/>
          <p:nvPr/>
        </p:nvSpPr>
        <p:spPr>
          <a:xfrm>
            <a:off x="683568" y="3573016"/>
            <a:ext cx="1872208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ABROGAZIONE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Parentesi graffa aperta 5"/>
          <p:cNvSpPr/>
          <p:nvPr/>
        </p:nvSpPr>
        <p:spPr>
          <a:xfrm>
            <a:off x="2843422" y="2924944"/>
            <a:ext cx="216024" cy="22322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3203848" y="2492896"/>
            <a:ext cx="1273791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" action="ppaction://noaction"/>
              </a:rPr>
              <a:t>ESPRESSA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3228026" y="3742995"/>
            <a:ext cx="1273791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hlinkClick r:id="" action="ppaction://noaction"/>
              </a:rPr>
              <a:t>TACITA</a:t>
            </a:r>
            <a:endParaRPr lang="it-IT" b="1" dirty="0"/>
          </a:p>
        </p:txBody>
      </p:sp>
      <p:sp>
        <p:nvSpPr>
          <p:cNvPr id="14" name="Rettangolo arrotondato 13"/>
          <p:cNvSpPr/>
          <p:nvPr/>
        </p:nvSpPr>
        <p:spPr>
          <a:xfrm>
            <a:off x="3228026" y="4869160"/>
            <a:ext cx="1273791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hlinkClick r:id="" action="ppaction://noaction"/>
              </a:rPr>
              <a:t>IMPLICITA</a:t>
            </a:r>
            <a:endParaRPr lang="it-IT" b="1" dirty="0"/>
          </a:p>
        </p:txBody>
      </p:sp>
      <p:sp>
        <p:nvSpPr>
          <p:cNvPr id="15" name="Parentesi graffa chiusa 14"/>
          <p:cNvSpPr/>
          <p:nvPr/>
        </p:nvSpPr>
        <p:spPr>
          <a:xfrm>
            <a:off x="4788024" y="3742995"/>
            <a:ext cx="216024" cy="15582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umetto 3 15"/>
          <p:cNvSpPr/>
          <p:nvPr/>
        </p:nvSpPr>
        <p:spPr>
          <a:xfrm>
            <a:off x="5868144" y="1916832"/>
            <a:ext cx="3528392" cy="1656184"/>
          </a:xfrm>
          <a:prstGeom prst="wedgeEllipseCallout">
            <a:avLst>
              <a:gd name="adj1" fmla="val -87220"/>
              <a:gd name="adj2" fmla="val 133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Opera del </a:t>
            </a:r>
            <a:r>
              <a:rPr lang="it-IT" b="1" dirty="0" smtClean="0">
                <a:solidFill>
                  <a:srgbClr val="FF0000"/>
                </a:solidFill>
              </a:rPr>
              <a:t>Legislatore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– ha effetti </a:t>
            </a:r>
            <a:r>
              <a:rPr lang="it-IT" b="1" i="1" dirty="0" smtClean="0">
                <a:solidFill>
                  <a:srgbClr val="FF0000"/>
                </a:solidFill>
              </a:rPr>
              <a:t>erga </a:t>
            </a:r>
            <a:r>
              <a:rPr lang="it-IT" b="1" i="1" dirty="0" err="1" smtClean="0">
                <a:solidFill>
                  <a:srgbClr val="FF0000"/>
                </a:solidFill>
              </a:rPr>
              <a:t>omnes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7" name="Segnaposto contenuto 16"/>
          <p:cNvSpPr>
            <a:spLocks noGrp="1"/>
          </p:cNvSpPr>
          <p:nvPr>
            <p:ph idx="1"/>
          </p:nvPr>
        </p:nvSpPr>
        <p:spPr>
          <a:xfrm>
            <a:off x="6084169" y="3742995"/>
            <a:ext cx="3312368" cy="1724095"/>
          </a:xfrm>
          <a:prstGeom prst="wedgeEllipseCallout">
            <a:avLst>
              <a:gd name="adj1" fmla="val -81755"/>
              <a:gd name="adj2" fmla="val -5296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Opera del </a:t>
            </a:r>
            <a:r>
              <a:rPr lang="it-IT" sz="1800" b="1" dirty="0" smtClean="0">
                <a:solidFill>
                  <a:srgbClr val="FF0000"/>
                </a:solidFill>
              </a:rPr>
              <a:t>Giudice </a:t>
            </a: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</a:p>
          <a:p>
            <a:pPr marL="0" indent="0" algn="ctr">
              <a:buNone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ha effetti </a:t>
            </a:r>
            <a:r>
              <a:rPr lang="it-IT" sz="1800" b="1" i="1" dirty="0" smtClean="0">
                <a:solidFill>
                  <a:srgbClr val="FF0000"/>
                </a:solidFill>
              </a:rPr>
              <a:t>inter </a:t>
            </a:r>
            <a:r>
              <a:rPr lang="it-IT" sz="1800" b="1" i="1" dirty="0" err="1" smtClean="0">
                <a:solidFill>
                  <a:srgbClr val="FF0000"/>
                </a:solidFill>
              </a:rPr>
              <a:t>partes</a:t>
            </a:r>
            <a:endParaRPr lang="it-IT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135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Referendum</vt:lpstr>
      <vt:lpstr>Chi compie l’abrogazione?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roberto bin</cp:lastModifiedBy>
  <cp:revision>13</cp:revision>
  <dcterms:created xsi:type="dcterms:W3CDTF">2013-10-13T13:07:18Z</dcterms:created>
  <dcterms:modified xsi:type="dcterms:W3CDTF">2018-04-04T16:53:01Z</dcterms:modified>
</cp:coreProperties>
</file>